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
  </p:notesMasterIdLst>
  <p:sldIdLst>
    <p:sldId id="256" r:id="rId2"/>
    <p:sldId id="257" r:id="rId3"/>
    <p:sldId id="259" r:id="rId4"/>
    <p:sldId id="260" r:id="rId5"/>
    <p:sldId id="261" r:id="rId6"/>
    <p:sldId id="263" r:id="rId7"/>
    <p:sldId id="264" r:id="rId8"/>
    <p:sldId id="258"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36A"/>
    <a:srgbClr val="D5FC79"/>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8"/>
    <p:restoredTop sz="75452"/>
  </p:normalViewPr>
  <p:slideViewPr>
    <p:cSldViewPr snapToGrid="0" snapToObjects="1">
      <p:cViewPr varScale="1">
        <p:scale>
          <a:sx n="86" d="100"/>
          <a:sy n="86" d="100"/>
        </p:scale>
        <p:origin x="17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A43B8-1EC8-BB4A-A3EB-58CFE198348B}"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4DFE2-85CE-CD40-B5AE-DF19290FFC23}" type="slidenum">
              <a:rPr lang="en-US" smtClean="0"/>
              <a:t>‹#›</a:t>
            </a:fld>
            <a:endParaRPr lang="en-US"/>
          </a:p>
        </p:txBody>
      </p:sp>
    </p:spTree>
    <p:extLst>
      <p:ext uri="{BB962C8B-B14F-4D97-AF65-F5344CB8AC3E}">
        <p14:creationId xmlns:p14="http://schemas.microsoft.com/office/powerpoint/2010/main" val="2445699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Michael Greaves and today I am going to talk to you about how to interview prep for success.</a:t>
            </a:r>
          </a:p>
          <a:p>
            <a:endParaRPr lang="en-US" dirty="0"/>
          </a:p>
          <a:p>
            <a:r>
              <a:rPr lang="en-US" dirty="0"/>
              <a:t>Given the current climate of the world right now, it is certainly more challenging to perform job searches and start building your career. However, this is an excellent  time and opportunity to build and develop your current skillset and prepare for many of the future interviews to come your way.</a:t>
            </a:r>
          </a:p>
        </p:txBody>
      </p:sp>
      <p:sp>
        <p:nvSpPr>
          <p:cNvPr id="4" name="Slide Number Placeholder 3"/>
          <p:cNvSpPr>
            <a:spLocks noGrp="1"/>
          </p:cNvSpPr>
          <p:nvPr>
            <p:ph type="sldNum" sz="quarter" idx="5"/>
          </p:nvPr>
        </p:nvSpPr>
        <p:spPr/>
        <p:txBody>
          <a:bodyPr/>
          <a:lstStyle/>
          <a:p>
            <a:fld id="{1304DFE2-85CE-CD40-B5AE-DF19290FFC23}" type="slidenum">
              <a:rPr lang="en-US" smtClean="0"/>
              <a:t>1</a:t>
            </a:fld>
            <a:endParaRPr lang="en-US"/>
          </a:p>
        </p:txBody>
      </p:sp>
    </p:spTree>
    <p:extLst>
      <p:ext uri="{BB962C8B-B14F-4D97-AF65-F5344CB8AC3E}">
        <p14:creationId xmlns:p14="http://schemas.microsoft.com/office/powerpoint/2010/main" val="18896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a:t>
            </a:r>
            <a:r>
              <a:rPr lang="en-US" sz="1200" kern="1200" dirty="0" err="1">
                <a:solidFill>
                  <a:schemeClr val="tx1"/>
                </a:solidFill>
                <a:effectLst/>
                <a:latin typeface="+mn-lt"/>
                <a:ea typeface="+mn-ea"/>
                <a:cs typeface="+mn-cs"/>
              </a:rPr>
              <a:t>Forbes.com</a:t>
            </a:r>
            <a:r>
              <a:rPr lang="en-US" sz="1200" kern="1200" dirty="0">
                <a:solidFill>
                  <a:schemeClr val="tx1"/>
                </a:solidFill>
                <a:effectLst/>
                <a:latin typeface="+mn-lt"/>
                <a:ea typeface="+mn-ea"/>
                <a:cs typeface="+mn-cs"/>
              </a:rPr>
              <a:t>, “The average number of people who apply for any given job is 118. Twenty-percent of those applicants get an interview.”</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this means is that when you are selected as a highly qualified candidate for a specific position, it is also important that you show up equally prepared for your first direct interaction with the faces of the company. To do that it is important to interview prep properly. Utilizing your time to thoroughly assess your goals, qualifications, skills, and values relative to the position and potential employer.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2</a:t>
            </a:fld>
            <a:endParaRPr lang="en-US"/>
          </a:p>
        </p:txBody>
      </p:sp>
    </p:spTree>
    <p:extLst>
      <p:ext uri="{BB962C8B-B14F-4D97-AF65-F5344CB8AC3E}">
        <p14:creationId xmlns:p14="http://schemas.microsoft.com/office/powerpoint/2010/main" val="4130835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most basic level interview prep involves research, reflection, and storytelling to craft holistic answers to potential interview questions.</a:t>
            </a:r>
          </a:p>
        </p:txBody>
      </p:sp>
      <p:sp>
        <p:nvSpPr>
          <p:cNvPr id="4" name="Slide Number Placeholder 3"/>
          <p:cNvSpPr>
            <a:spLocks noGrp="1"/>
          </p:cNvSpPr>
          <p:nvPr>
            <p:ph type="sldNum" sz="quarter" idx="5"/>
          </p:nvPr>
        </p:nvSpPr>
        <p:spPr/>
        <p:txBody>
          <a:bodyPr/>
          <a:lstStyle/>
          <a:p>
            <a:fld id="{1304DFE2-85CE-CD40-B5AE-DF19290FFC23}" type="slidenum">
              <a:rPr lang="en-US" smtClean="0"/>
              <a:t>3</a:t>
            </a:fld>
            <a:endParaRPr lang="en-US"/>
          </a:p>
        </p:txBody>
      </p:sp>
    </p:spTree>
    <p:extLst>
      <p:ext uri="{BB962C8B-B14F-4D97-AF65-F5344CB8AC3E}">
        <p14:creationId xmlns:p14="http://schemas.microsoft.com/office/powerpoint/2010/main" val="151189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actionable steps involve</a:t>
            </a:r>
          </a:p>
          <a:p>
            <a:pPr lvl="0"/>
            <a:r>
              <a:rPr lang="en-US" sz="1200" kern="1200" dirty="0">
                <a:solidFill>
                  <a:schemeClr val="tx1"/>
                </a:solidFill>
                <a:effectLst/>
                <a:latin typeface="+mn-lt"/>
                <a:ea typeface="+mn-ea"/>
                <a:cs typeface="+mn-cs"/>
              </a:rPr>
              <a:t>Examining the Job Description and considering Why You Are applying</a:t>
            </a:r>
          </a:p>
          <a:p>
            <a:pPr lvl="0"/>
            <a:r>
              <a:rPr lang="en-US" sz="1200" kern="1200" dirty="0">
                <a:solidFill>
                  <a:schemeClr val="tx1"/>
                </a:solidFill>
                <a:effectLst/>
                <a:latin typeface="+mn-lt"/>
                <a:ea typeface="+mn-ea"/>
                <a:cs typeface="+mn-cs"/>
              </a:rPr>
              <a:t>Researching the Company and Role</a:t>
            </a:r>
          </a:p>
          <a:p>
            <a:pPr lvl="0"/>
            <a:r>
              <a:rPr lang="en-US" sz="1200" kern="1200" dirty="0">
                <a:solidFill>
                  <a:schemeClr val="tx1"/>
                </a:solidFill>
                <a:effectLst/>
                <a:latin typeface="+mn-lt"/>
                <a:ea typeface="+mn-ea"/>
                <a:cs typeface="+mn-cs"/>
              </a:rPr>
              <a:t>Developing answers to Common Interview Questions</a:t>
            </a:r>
          </a:p>
          <a:p>
            <a:pPr lvl="0"/>
            <a:r>
              <a:rPr lang="en-US" sz="1200" kern="1200" dirty="0">
                <a:solidFill>
                  <a:schemeClr val="tx1"/>
                </a:solidFill>
                <a:effectLst/>
                <a:latin typeface="+mn-lt"/>
                <a:ea typeface="+mn-ea"/>
                <a:cs typeface="+mn-cs"/>
              </a:rPr>
              <a:t>Preparing Several In-Depth Questions for the Interviewers</a:t>
            </a:r>
          </a:p>
          <a:p>
            <a:pPr lvl="0"/>
            <a:r>
              <a:rPr lang="en-US" sz="1200" kern="1200" dirty="0">
                <a:solidFill>
                  <a:schemeClr val="tx1"/>
                </a:solidFill>
                <a:effectLst/>
                <a:latin typeface="+mn-lt"/>
                <a:ea typeface="+mn-ea"/>
                <a:cs typeface="+mn-cs"/>
              </a:rPr>
              <a:t>And Practicing Your Speaking Voice, Body Language, and selling yourself and skillset</a:t>
            </a:r>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4</a:t>
            </a:fld>
            <a:endParaRPr lang="en-US"/>
          </a:p>
        </p:txBody>
      </p:sp>
    </p:spTree>
    <p:extLst>
      <p:ext uri="{BB962C8B-B14F-4D97-AF65-F5344CB8AC3E}">
        <p14:creationId xmlns:p14="http://schemas.microsoft.com/office/powerpoint/2010/main" val="59552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Examining the job description allows you to have a loose guide to the qualifications, qualities, and background that employers are searching for. By highlighting and and noting these important pieces, you can gain insight into the types of questions employers may ask as well assess your ability to satisfy and exceed these preferences.</a:t>
            </a:r>
          </a:p>
          <a:p>
            <a:endParaRPr lang="en-US" dirty="0"/>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5</a:t>
            </a:fld>
            <a:endParaRPr lang="en-US"/>
          </a:p>
        </p:txBody>
      </p:sp>
    </p:spTree>
    <p:extLst>
      <p:ext uri="{BB962C8B-B14F-4D97-AF65-F5344CB8AC3E}">
        <p14:creationId xmlns:p14="http://schemas.microsoft.com/office/powerpoint/2010/main" val="318420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researching the products, services, position, company culture, and recent company news you will not only be more equipped to answer questions but will show the employer how serious you are about the position at hand. Additionally, you will be able to understand the influence of your role within the company, understand if the environment is suitable for you to succeed, and determine if the position and company mission aligns with your personal goals and values.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Utilizing online resources such as LinkedIn, Glassdoor, Official company social media accounts, and respective websites are perfect examples to gain insight and develop a personal connection with the employer.</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6</a:t>
            </a:fld>
            <a:endParaRPr lang="en-US"/>
          </a:p>
        </p:txBody>
      </p:sp>
    </p:spTree>
    <p:extLst>
      <p:ext uri="{BB962C8B-B14F-4D97-AF65-F5344CB8AC3E}">
        <p14:creationId xmlns:p14="http://schemas.microsoft.com/office/powerpoint/2010/main" val="113569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Develop Answers to Common Interview Questions</a:t>
            </a:r>
          </a:p>
          <a:p>
            <a:pPr lvl="0"/>
            <a:r>
              <a:rPr lang="en-US" sz="1200" kern="1200" dirty="0">
                <a:solidFill>
                  <a:schemeClr val="tx1"/>
                </a:solidFill>
                <a:effectLst/>
                <a:latin typeface="+mn-lt"/>
                <a:ea typeface="+mn-ea"/>
                <a:cs typeface="+mn-cs"/>
              </a:rPr>
              <a:t>There are a range of interview styles, however there are a set of common questions that most interviewers ask candidates</a:t>
            </a:r>
          </a:p>
          <a:p>
            <a:pPr lvl="0"/>
            <a:r>
              <a:rPr lang="en-US" sz="1200" kern="1200" dirty="0">
                <a:solidFill>
                  <a:schemeClr val="tx1"/>
                </a:solidFill>
                <a:effectLst/>
                <a:latin typeface="+mn-lt"/>
                <a:ea typeface="+mn-ea"/>
                <a:cs typeface="+mn-cs"/>
              </a:rPr>
              <a:t>Preparing answers that tell a story to these common questions allow the employer to be entertained and hear how you offer value to their company. As well as personalizes your 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Don’t be afraid to write down your questions - it will help you remember and demonstrate you are serious about the position</a:t>
            </a:r>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7</a:t>
            </a:fld>
            <a:endParaRPr lang="en-US"/>
          </a:p>
        </p:txBody>
      </p:sp>
    </p:spTree>
    <p:extLst>
      <p:ext uri="{BB962C8B-B14F-4D97-AF65-F5344CB8AC3E}">
        <p14:creationId xmlns:p14="http://schemas.microsoft.com/office/powerpoint/2010/main" val="28175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Prepare Several In-Depth Questions for the Interviewers</a:t>
            </a:r>
          </a:p>
          <a:p>
            <a:pPr lvl="0"/>
            <a:r>
              <a:rPr lang="en-US" sz="1200" kern="1200" dirty="0">
                <a:solidFill>
                  <a:schemeClr val="tx1"/>
                </a:solidFill>
                <a:effectLst/>
                <a:latin typeface="+mn-lt"/>
                <a:ea typeface="+mn-ea"/>
                <a:cs typeface="+mn-cs"/>
              </a:rPr>
              <a:t>A common mistake for many candidates is to not prepare thoughtful questions for the interviewer</a:t>
            </a:r>
          </a:p>
          <a:p>
            <a:pPr lvl="0"/>
            <a:r>
              <a:rPr lang="en-US" sz="1200" kern="1200" dirty="0">
                <a:solidFill>
                  <a:schemeClr val="tx1"/>
                </a:solidFill>
                <a:effectLst/>
                <a:latin typeface="+mn-lt"/>
                <a:ea typeface="+mn-ea"/>
                <a:cs typeface="+mn-cs"/>
              </a:rPr>
              <a:t>This is an opportunity to learn more about the technicalities of the positions, challenges/difficulties the department is facing, or more about the company culture</a:t>
            </a:r>
          </a:p>
          <a:p>
            <a:pPr lvl="0"/>
            <a:r>
              <a:rPr lang="en-US" sz="1200" kern="1200" dirty="0">
                <a:solidFill>
                  <a:schemeClr val="tx1"/>
                </a:solidFill>
                <a:effectLst/>
                <a:latin typeface="+mn-lt"/>
                <a:ea typeface="+mn-ea"/>
                <a:cs typeface="+mn-cs"/>
              </a:rPr>
              <a:t>So create a few questions that allow you to demonstrate your genuine interest and curiosity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Don’t be afraid to write down your questions - it will help you remember and demonstrate you are serious about the position</a:t>
            </a:r>
          </a:p>
          <a:p>
            <a:pPr lvl="0"/>
            <a:endParaRPr lang="en-US" sz="1200" b="1"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8</a:t>
            </a:fld>
            <a:endParaRPr lang="en-US"/>
          </a:p>
        </p:txBody>
      </p:sp>
    </p:spTree>
    <p:extLst>
      <p:ext uri="{BB962C8B-B14F-4D97-AF65-F5344CB8AC3E}">
        <p14:creationId xmlns:p14="http://schemas.microsoft.com/office/powerpoint/2010/main" val="274997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Practice Your Speaking Voice, Body Language, Selling Yourself, and Your Skills </a:t>
            </a:r>
          </a:p>
          <a:p>
            <a:pPr lvl="0"/>
            <a:r>
              <a:rPr lang="en-US" sz="1200" kern="1200" dirty="0">
                <a:solidFill>
                  <a:schemeClr val="tx1"/>
                </a:solidFill>
                <a:effectLst/>
                <a:latin typeface="+mn-lt"/>
                <a:ea typeface="+mn-ea"/>
                <a:cs typeface="+mn-cs"/>
              </a:rPr>
              <a:t>When you have completed the previous steps, its time to rehearse and practice to be fully prepared for the interview</a:t>
            </a:r>
          </a:p>
          <a:p>
            <a:pPr lvl="0"/>
            <a:r>
              <a:rPr lang="en-US" sz="1200" kern="1200" dirty="0">
                <a:solidFill>
                  <a:schemeClr val="tx1"/>
                </a:solidFill>
                <a:effectLst/>
                <a:latin typeface="+mn-lt"/>
                <a:ea typeface="+mn-ea"/>
                <a:cs typeface="+mn-cs"/>
              </a:rPr>
              <a:t>Practice speaking a strong confident voice, being friendly, and using open body language</a:t>
            </a:r>
          </a:p>
          <a:p>
            <a:pPr lvl="0"/>
            <a:r>
              <a:rPr lang="en-US" sz="1200" kern="1200" dirty="0">
                <a:solidFill>
                  <a:schemeClr val="tx1"/>
                </a:solidFill>
                <a:effectLst/>
                <a:latin typeface="+mn-lt"/>
                <a:ea typeface="+mn-ea"/>
                <a:cs typeface="+mn-cs"/>
              </a:rPr>
              <a:t>Pay attention to your smile, handshake, and arm/hand positions You can participate in mock interviews with friends or family to ease anxiety </a:t>
            </a:r>
          </a:p>
          <a:p>
            <a:endParaRPr lang="en-US" dirty="0"/>
          </a:p>
        </p:txBody>
      </p:sp>
      <p:sp>
        <p:nvSpPr>
          <p:cNvPr id="4" name="Slide Number Placeholder 3"/>
          <p:cNvSpPr>
            <a:spLocks noGrp="1"/>
          </p:cNvSpPr>
          <p:nvPr>
            <p:ph type="sldNum" sz="quarter" idx="5"/>
          </p:nvPr>
        </p:nvSpPr>
        <p:spPr/>
        <p:txBody>
          <a:bodyPr/>
          <a:lstStyle/>
          <a:p>
            <a:fld id="{1304DFE2-85CE-CD40-B5AE-DF19290FFC23}" type="slidenum">
              <a:rPr lang="en-US" smtClean="0"/>
              <a:t>9</a:t>
            </a:fld>
            <a:endParaRPr lang="en-US"/>
          </a:p>
        </p:txBody>
      </p:sp>
    </p:spTree>
    <p:extLst>
      <p:ext uri="{BB962C8B-B14F-4D97-AF65-F5344CB8AC3E}">
        <p14:creationId xmlns:p14="http://schemas.microsoft.com/office/powerpoint/2010/main" val="378110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E9BAF41-14E7-944C-8020-B9031BAF758E}" type="datetimeFigureOut">
              <a:rPr lang="en-US" smtClean="0"/>
              <a:t>8/26/2021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0CEAE83-A678-B549-B26E-D6501102E158}"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7732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BAF41-14E7-944C-8020-B9031BAF758E}"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3301191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BAF41-14E7-944C-8020-B9031BAF758E}"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772684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BAF41-14E7-944C-8020-B9031BAF758E}"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351781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E9BAF41-14E7-944C-8020-B9031BAF758E}" type="datetimeFigureOut">
              <a:rPr lang="en-US" smtClean="0"/>
              <a:t>8/26/2021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0CEAE83-A678-B549-B26E-D6501102E15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3326040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9BAF41-14E7-944C-8020-B9031BAF758E}" type="datetimeFigureOut">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213972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9BAF41-14E7-944C-8020-B9031BAF758E}" type="datetimeFigureOut">
              <a:rPr lang="en-US" smtClean="0"/>
              <a:t>8/26/2021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578048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9BAF41-14E7-944C-8020-B9031BAF758E}" type="datetimeFigureOut">
              <a:rPr lang="en-US" smtClean="0"/>
              <a:t>8/26/2021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2093416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9BAF41-14E7-944C-8020-B9031BAF758E}" type="datetimeFigureOut">
              <a:rPr lang="en-US" smtClean="0"/>
              <a:t>8/26/2021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CEAE83-A678-B549-B26E-D6501102E158}" type="slidenum">
              <a:rPr lang="en-US" smtClean="0"/>
              <a:t>‹#›</a:t>
            </a:fld>
            <a:endParaRPr lang="en-US"/>
          </a:p>
        </p:txBody>
      </p:sp>
    </p:spTree>
    <p:extLst>
      <p:ext uri="{BB962C8B-B14F-4D97-AF65-F5344CB8AC3E}">
        <p14:creationId xmlns:p14="http://schemas.microsoft.com/office/powerpoint/2010/main" val="136227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9BAF41-14E7-944C-8020-B9031BAF758E}" type="datetimeFigureOut">
              <a:rPr lang="en-US" smtClean="0"/>
              <a:t>8/26/2021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0CEAE83-A678-B549-B26E-D6501102E15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5799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9BAF41-14E7-944C-8020-B9031BAF758E}" type="datetimeFigureOut">
              <a:rPr lang="en-US" smtClean="0"/>
              <a:t>8/26/2021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0CEAE83-A678-B549-B26E-D6501102E15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5409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E9BAF41-14E7-944C-8020-B9031BAF758E}" type="datetimeFigureOut">
              <a:rPr lang="en-US" smtClean="0"/>
              <a:t>8/26/2021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0CEAE83-A678-B549-B26E-D6501102E15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70601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CF7A-C920-E741-B0D6-BD3EBBE13AD4}"/>
              </a:ext>
            </a:extLst>
          </p:cNvPr>
          <p:cNvSpPr>
            <a:spLocks noGrp="1"/>
          </p:cNvSpPr>
          <p:nvPr>
            <p:ph type="ctrTitle"/>
          </p:nvPr>
        </p:nvSpPr>
        <p:spPr>
          <a:xfrm>
            <a:off x="1333675" y="1335850"/>
            <a:ext cx="8361229" cy="3794290"/>
          </a:xfrm>
        </p:spPr>
        <p:txBody>
          <a:bodyPr anchor="t"/>
          <a:lstStyle/>
          <a:p>
            <a:pPr algn="l"/>
            <a:r>
              <a:rPr lang="en-US" sz="8500" b="1" dirty="0">
                <a:solidFill>
                  <a:schemeClr val="accent2"/>
                </a:solidFill>
                <a:latin typeface="DIN Alternate" panose="020B0500000000000000" pitchFamily="34" charset="77"/>
              </a:rPr>
              <a:t>How to</a:t>
            </a:r>
            <a:br>
              <a:rPr lang="en-US" sz="8500" b="1" dirty="0">
                <a:solidFill>
                  <a:schemeClr val="accent2"/>
                </a:solidFill>
                <a:latin typeface="DIN Alternate" panose="020B0500000000000000" pitchFamily="34" charset="77"/>
              </a:rPr>
            </a:br>
            <a:r>
              <a:rPr lang="en-US" sz="8500" b="1" dirty="0">
                <a:solidFill>
                  <a:schemeClr val="accent2"/>
                </a:solidFill>
                <a:latin typeface="DIN Alternate" panose="020B0500000000000000" pitchFamily="34" charset="77"/>
              </a:rPr>
              <a:t>interview prep</a:t>
            </a:r>
            <a:br>
              <a:rPr lang="en-US" sz="8500" b="1" dirty="0">
                <a:solidFill>
                  <a:schemeClr val="accent2"/>
                </a:solidFill>
                <a:latin typeface="DIN Alternate" panose="020B0500000000000000" pitchFamily="34" charset="77"/>
              </a:rPr>
            </a:br>
            <a:r>
              <a:rPr lang="en-US" sz="8500" b="1" dirty="0">
                <a:solidFill>
                  <a:schemeClr val="accent2"/>
                </a:solidFill>
                <a:latin typeface="DIN Alternate" panose="020B0500000000000000" pitchFamily="34" charset="77"/>
              </a:rPr>
              <a:t>for success</a:t>
            </a:r>
          </a:p>
        </p:txBody>
      </p:sp>
      <p:pic>
        <p:nvPicPr>
          <p:cNvPr id="3" name="Slide1" descr="Slide1">
            <a:hlinkClick r:id="" action="ppaction://media"/>
            <a:extLst>
              <a:ext uri="{FF2B5EF4-FFF2-40B4-BE49-F238E27FC236}">
                <a16:creationId xmlns:a16="http://schemas.microsoft.com/office/drawing/2014/main" id="{2C9F143C-9072-1D45-B864-CA60B1A92E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5224" y="5401126"/>
            <a:ext cx="812800" cy="812800"/>
          </a:xfrm>
          <a:prstGeom prst="rect">
            <a:avLst/>
          </a:prstGeom>
        </p:spPr>
      </p:pic>
    </p:spTree>
    <p:extLst>
      <p:ext uri="{BB962C8B-B14F-4D97-AF65-F5344CB8AC3E}">
        <p14:creationId xmlns:p14="http://schemas.microsoft.com/office/powerpoint/2010/main" val="51132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3D1BB5-1B3B-444E-8BF2-4E055C623B02}"/>
              </a:ext>
            </a:extLst>
          </p:cNvPr>
          <p:cNvSpPr>
            <a:spLocks noGrp="1"/>
          </p:cNvSpPr>
          <p:nvPr>
            <p:ph type="title"/>
          </p:nvPr>
        </p:nvSpPr>
        <p:spPr/>
        <p:txBody>
          <a:bodyPr>
            <a:noAutofit/>
          </a:bodyPr>
          <a:lstStyle/>
          <a:p>
            <a:r>
              <a:rPr lang="en-US" sz="4500" dirty="0">
                <a:solidFill>
                  <a:srgbClr val="44536A"/>
                </a:solidFill>
                <a:latin typeface="DIN Alternate" panose="020B0500000000000000" pitchFamily="34" charset="77"/>
              </a:rPr>
              <a:t>The average number of people who apply for any given job: 118. </a:t>
            </a:r>
            <a:r>
              <a:rPr lang="en-US" sz="4500" b="1" dirty="0">
                <a:solidFill>
                  <a:schemeClr val="accent2"/>
                </a:solidFill>
                <a:latin typeface="DIN Alternate" panose="020B0500000000000000" pitchFamily="34" charset="77"/>
              </a:rPr>
              <a:t>Twenty-percent of those applicants get an interview.</a:t>
            </a:r>
          </a:p>
        </p:txBody>
      </p:sp>
      <p:sp>
        <p:nvSpPr>
          <p:cNvPr id="3" name="Text Placeholder 2">
            <a:extLst>
              <a:ext uri="{FF2B5EF4-FFF2-40B4-BE49-F238E27FC236}">
                <a16:creationId xmlns:a16="http://schemas.microsoft.com/office/drawing/2014/main" id="{A0B30BD9-E5A1-1C4D-85CD-D60C5B7A0BC5}"/>
              </a:ext>
            </a:extLst>
          </p:cNvPr>
          <p:cNvSpPr>
            <a:spLocks noGrp="1"/>
          </p:cNvSpPr>
          <p:nvPr>
            <p:ph type="body" idx="1"/>
          </p:nvPr>
        </p:nvSpPr>
        <p:spPr/>
        <p:txBody>
          <a:bodyPr>
            <a:normAutofit/>
          </a:bodyPr>
          <a:lstStyle/>
          <a:p>
            <a:r>
              <a:rPr lang="en-US" sz="2500" dirty="0">
                <a:solidFill>
                  <a:schemeClr val="bg2">
                    <a:lumMod val="50000"/>
                    <a:lumOff val="50000"/>
                  </a:schemeClr>
                </a:solidFill>
                <a:latin typeface="DIN Alternate" panose="020B0500000000000000" pitchFamily="34" charset="77"/>
              </a:rPr>
              <a:t>WHAT DOES THIS MEAN?</a:t>
            </a:r>
          </a:p>
        </p:txBody>
      </p:sp>
      <p:pic>
        <p:nvPicPr>
          <p:cNvPr id="7" name="Slide2" descr="Slide2">
            <a:hlinkClick r:id="" action="ppaction://media"/>
            <a:extLst>
              <a:ext uri="{FF2B5EF4-FFF2-40B4-BE49-F238E27FC236}">
                <a16:creationId xmlns:a16="http://schemas.microsoft.com/office/drawing/2014/main" id="{221CF0C7-E7DE-5B4C-9C6A-DE144D4D0E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025" y="5421883"/>
            <a:ext cx="812800" cy="812800"/>
          </a:xfrm>
          <a:prstGeom prst="rect">
            <a:avLst/>
          </a:prstGeom>
        </p:spPr>
      </p:pic>
    </p:spTree>
    <p:extLst>
      <p:ext uri="{BB962C8B-B14F-4D97-AF65-F5344CB8AC3E}">
        <p14:creationId xmlns:p14="http://schemas.microsoft.com/office/powerpoint/2010/main" val="244949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336A9-A077-BE4A-91D8-9EDF8D6AB992}"/>
              </a:ext>
            </a:extLst>
          </p:cNvPr>
          <p:cNvSpPr>
            <a:spLocks noGrp="1"/>
          </p:cNvSpPr>
          <p:nvPr>
            <p:ph type="title"/>
          </p:nvPr>
        </p:nvSpPr>
        <p:spPr/>
        <p:txBody>
          <a:bodyPr>
            <a:normAutofit/>
          </a:bodyPr>
          <a:lstStyle/>
          <a:p>
            <a:pPr lvl="0"/>
            <a:r>
              <a:rPr lang="en-US" b="1" dirty="0">
                <a:solidFill>
                  <a:schemeClr val="accent2"/>
                </a:solidFill>
                <a:latin typeface="DIN Alternate" panose="020B0500000000000000" pitchFamily="34" charset="77"/>
              </a:rPr>
              <a:t>WHAT DOES INTERVIEW PREP LOOK LIKE?</a:t>
            </a:r>
          </a:p>
        </p:txBody>
      </p:sp>
      <p:sp>
        <p:nvSpPr>
          <p:cNvPr id="5" name="Content Placeholder 4">
            <a:extLst>
              <a:ext uri="{FF2B5EF4-FFF2-40B4-BE49-F238E27FC236}">
                <a16:creationId xmlns:a16="http://schemas.microsoft.com/office/drawing/2014/main" id="{A67533F9-0CC3-3C45-87C5-EED86F4C18D1}"/>
              </a:ext>
            </a:extLst>
          </p:cNvPr>
          <p:cNvSpPr>
            <a:spLocks noGrp="1"/>
          </p:cNvSpPr>
          <p:nvPr>
            <p:ph idx="1"/>
          </p:nvPr>
        </p:nvSpPr>
        <p:spPr/>
        <p:txBody>
          <a:bodyPr anchor="ctr">
            <a:normAutofit/>
          </a:bodyPr>
          <a:lstStyle/>
          <a:p>
            <a:pPr marL="0" indent="0" algn="r">
              <a:buNone/>
            </a:pPr>
            <a:r>
              <a:rPr lang="en-US" sz="5000" dirty="0">
                <a:solidFill>
                  <a:srgbClr val="44536A"/>
                </a:solidFill>
                <a:latin typeface="DIN Alternate" panose="020B0500000000000000" pitchFamily="34" charset="77"/>
              </a:rPr>
              <a:t>RESEARCH</a:t>
            </a:r>
          </a:p>
          <a:p>
            <a:pPr marL="0" indent="0" algn="r">
              <a:buNone/>
            </a:pPr>
            <a:r>
              <a:rPr lang="en-US" sz="5000" dirty="0">
                <a:solidFill>
                  <a:srgbClr val="44536A"/>
                </a:solidFill>
                <a:latin typeface="DIN Alternate" panose="020B0500000000000000" pitchFamily="34" charset="77"/>
              </a:rPr>
              <a:t> </a:t>
            </a:r>
            <a:r>
              <a:rPr lang="en-US" sz="5000" dirty="0">
                <a:solidFill>
                  <a:schemeClr val="accent2"/>
                </a:solidFill>
                <a:latin typeface="DIN Alternate" panose="020B0500000000000000" pitchFamily="34" charset="77"/>
              </a:rPr>
              <a:t>+</a:t>
            </a:r>
            <a:r>
              <a:rPr lang="en-US" sz="5000" dirty="0">
                <a:solidFill>
                  <a:srgbClr val="44536A"/>
                </a:solidFill>
                <a:latin typeface="DIN Alternate" panose="020B0500000000000000" pitchFamily="34" charset="77"/>
              </a:rPr>
              <a:t> REFLECTION </a:t>
            </a:r>
          </a:p>
          <a:p>
            <a:pPr marL="0" indent="0" algn="r">
              <a:buNone/>
            </a:pPr>
            <a:r>
              <a:rPr lang="en-US" sz="5000" dirty="0">
                <a:solidFill>
                  <a:schemeClr val="accent2"/>
                </a:solidFill>
                <a:latin typeface="DIN Alternate" panose="020B0500000000000000" pitchFamily="34" charset="77"/>
              </a:rPr>
              <a:t>+</a:t>
            </a:r>
            <a:r>
              <a:rPr lang="en-US" sz="5000" dirty="0">
                <a:solidFill>
                  <a:srgbClr val="44536A"/>
                </a:solidFill>
                <a:latin typeface="DIN Alternate" panose="020B0500000000000000" pitchFamily="34" charset="77"/>
              </a:rPr>
              <a:t> </a:t>
            </a:r>
            <a:r>
              <a:rPr lang="en-US" sz="5000" u="sng" dirty="0">
                <a:solidFill>
                  <a:srgbClr val="44536A"/>
                </a:solidFill>
                <a:latin typeface="DIN Alternate" panose="020B0500000000000000" pitchFamily="34" charset="77"/>
              </a:rPr>
              <a:t>STORYTELLING</a:t>
            </a:r>
          </a:p>
          <a:p>
            <a:pPr marL="0" indent="0" algn="r">
              <a:buNone/>
            </a:pPr>
            <a:r>
              <a:rPr lang="en-US" sz="5000" b="1" dirty="0">
                <a:solidFill>
                  <a:schemeClr val="accent2"/>
                </a:solidFill>
                <a:latin typeface="DIN Alternate" panose="020B0500000000000000" pitchFamily="34" charset="77"/>
              </a:rPr>
              <a:t>INTERVIEW PREP</a:t>
            </a:r>
          </a:p>
        </p:txBody>
      </p:sp>
      <p:pic>
        <p:nvPicPr>
          <p:cNvPr id="2" name="Slide3" descr="Slide3">
            <a:hlinkClick r:id="" action="ppaction://media"/>
            <a:extLst>
              <a:ext uri="{FF2B5EF4-FFF2-40B4-BE49-F238E27FC236}">
                <a16:creationId xmlns:a16="http://schemas.microsoft.com/office/drawing/2014/main" id="{A57C8BC4-244F-BD47-8C7C-582105D82B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5200" y="5054600"/>
            <a:ext cx="812800" cy="812800"/>
          </a:xfrm>
          <a:prstGeom prst="rect">
            <a:avLst/>
          </a:prstGeom>
        </p:spPr>
      </p:pic>
    </p:spTree>
    <p:extLst>
      <p:ext uri="{BB962C8B-B14F-4D97-AF65-F5344CB8AC3E}">
        <p14:creationId xmlns:p14="http://schemas.microsoft.com/office/powerpoint/2010/main" val="180267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2FABB-C86F-4745-90D8-92C5D72C0E61}"/>
              </a:ext>
            </a:extLst>
          </p:cNvPr>
          <p:cNvSpPr>
            <a:spLocks noGrp="1"/>
          </p:cNvSpPr>
          <p:nvPr>
            <p:ph type="title"/>
          </p:nvPr>
        </p:nvSpPr>
        <p:spPr/>
        <p:txBody>
          <a:bodyPr/>
          <a:lstStyle/>
          <a:p>
            <a:r>
              <a:rPr lang="en-US" b="1" dirty="0">
                <a:solidFill>
                  <a:schemeClr val="accent2"/>
                </a:solidFill>
                <a:latin typeface="DIN Alternate" panose="020B0500000000000000" pitchFamily="34" charset="77"/>
              </a:rPr>
              <a:t>ACTIONABLE STEPS</a:t>
            </a:r>
          </a:p>
        </p:txBody>
      </p:sp>
      <p:sp>
        <p:nvSpPr>
          <p:cNvPr id="5" name="Content Placeholder 4">
            <a:extLst>
              <a:ext uri="{FF2B5EF4-FFF2-40B4-BE49-F238E27FC236}">
                <a16:creationId xmlns:a16="http://schemas.microsoft.com/office/drawing/2014/main" id="{BD3716A7-8089-3449-934A-4B6845A62117}"/>
              </a:ext>
            </a:extLst>
          </p:cNvPr>
          <p:cNvSpPr>
            <a:spLocks noGrp="1"/>
          </p:cNvSpPr>
          <p:nvPr>
            <p:ph idx="1"/>
          </p:nvPr>
        </p:nvSpPr>
        <p:spPr/>
        <p:txBody>
          <a:bodyPr>
            <a:normAutofit/>
          </a:bodyPr>
          <a:lstStyle/>
          <a:p>
            <a:pPr marL="457200" indent="-457200">
              <a:buFont typeface="+mj-lt"/>
              <a:buAutoNum type="arabicPeriod"/>
            </a:pPr>
            <a:r>
              <a:rPr lang="en-US" dirty="0">
                <a:solidFill>
                  <a:srgbClr val="44536A"/>
                </a:solidFill>
                <a:latin typeface="DIN Alternate" panose="020B0500000000000000" pitchFamily="34" charset="77"/>
              </a:rPr>
              <a:t>EXAMINE THE JOB DESCRIPTION &amp; CONSIDER WHY YOU ARE APPLYING</a:t>
            </a:r>
          </a:p>
          <a:p>
            <a:pPr marL="457200" lvl="0" indent="-457200">
              <a:buFont typeface="+mj-lt"/>
              <a:buAutoNum type="arabicPeriod"/>
            </a:pPr>
            <a:r>
              <a:rPr lang="en-US" dirty="0">
                <a:solidFill>
                  <a:srgbClr val="44536A"/>
                </a:solidFill>
                <a:latin typeface="DIN Alternate" panose="020B0500000000000000" pitchFamily="34" charset="77"/>
              </a:rPr>
              <a:t>RESEARCH THE COMPANY AND ROLE</a:t>
            </a:r>
          </a:p>
          <a:p>
            <a:pPr marL="457200" lvl="0" indent="-457200">
              <a:buFont typeface="+mj-lt"/>
              <a:buAutoNum type="arabicPeriod"/>
            </a:pPr>
            <a:r>
              <a:rPr lang="en-US" dirty="0">
                <a:solidFill>
                  <a:srgbClr val="44536A"/>
                </a:solidFill>
                <a:latin typeface="DIN Alternate" panose="020B0500000000000000" pitchFamily="34" charset="77"/>
              </a:rPr>
              <a:t>DEVELOP ANSWERS TO COMMON INTERVIEW QUESTIONS</a:t>
            </a:r>
          </a:p>
          <a:p>
            <a:pPr marL="457200" lvl="0" indent="-457200">
              <a:buFont typeface="+mj-lt"/>
              <a:buAutoNum type="arabicPeriod"/>
            </a:pPr>
            <a:r>
              <a:rPr lang="en-US" dirty="0">
                <a:solidFill>
                  <a:srgbClr val="44536A"/>
                </a:solidFill>
                <a:latin typeface="DIN Alternate" panose="020B0500000000000000" pitchFamily="34" charset="77"/>
              </a:rPr>
              <a:t>PREPARE SEVERAL IN-DEPTH QUESTIONS FOR THE INTERVIEWERS</a:t>
            </a:r>
          </a:p>
          <a:p>
            <a:pPr marL="457200" lvl="0" indent="-457200">
              <a:buFont typeface="+mj-lt"/>
              <a:buAutoNum type="arabicPeriod"/>
            </a:pPr>
            <a:r>
              <a:rPr lang="en-US" dirty="0">
                <a:solidFill>
                  <a:srgbClr val="44536A"/>
                </a:solidFill>
                <a:latin typeface="DIN Alternate" panose="020B0500000000000000" pitchFamily="34" charset="77"/>
              </a:rPr>
              <a:t>PRACTICE YOUR SPEAKING VOICE, BODY LANGUAGE, AND SELLING YOURSELF AND SKILLSET</a:t>
            </a:r>
          </a:p>
        </p:txBody>
      </p:sp>
      <p:pic>
        <p:nvPicPr>
          <p:cNvPr id="2" name="Slide4" descr="Slide4">
            <a:hlinkClick r:id="" action="ppaction://media"/>
            <a:extLst>
              <a:ext uri="{FF2B5EF4-FFF2-40B4-BE49-F238E27FC236}">
                <a16:creationId xmlns:a16="http://schemas.microsoft.com/office/drawing/2014/main" id="{F856F1C9-BDEF-9C49-BED7-E1BC258243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 y="5359400"/>
            <a:ext cx="812800" cy="812800"/>
          </a:xfrm>
          <a:prstGeom prst="rect">
            <a:avLst/>
          </a:prstGeom>
        </p:spPr>
      </p:pic>
    </p:spTree>
    <p:extLst>
      <p:ext uri="{BB962C8B-B14F-4D97-AF65-F5344CB8AC3E}">
        <p14:creationId xmlns:p14="http://schemas.microsoft.com/office/powerpoint/2010/main" val="301312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9E2C84-DF2C-454D-9613-427163932BA1}"/>
              </a:ext>
            </a:extLst>
          </p:cNvPr>
          <p:cNvSpPr>
            <a:spLocks noGrp="1"/>
          </p:cNvSpPr>
          <p:nvPr>
            <p:ph type="title"/>
          </p:nvPr>
        </p:nvSpPr>
        <p:spPr/>
        <p:txBody>
          <a:bodyPr/>
          <a:lstStyle/>
          <a:p>
            <a:r>
              <a:rPr lang="en-US" b="1" dirty="0">
                <a:solidFill>
                  <a:schemeClr val="accent2"/>
                </a:solidFill>
                <a:latin typeface="DIN Alternate" panose="020B0500000000000000" pitchFamily="34" charset="77"/>
              </a:rPr>
              <a:t>EXAMINE THE JOB DESCRIPTION &amp; CONSIDER WHY YOU ARE APPLYING</a:t>
            </a:r>
          </a:p>
        </p:txBody>
      </p:sp>
      <p:sp>
        <p:nvSpPr>
          <p:cNvPr id="5" name="Content Placeholder 4">
            <a:extLst>
              <a:ext uri="{FF2B5EF4-FFF2-40B4-BE49-F238E27FC236}">
                <a16:creationId xmlns:a16="http://schemas.microsoft.com/office/drawing/2014/main" id="{C8BBD7ED-7C1E-C941-AADA-DC2B7342F432}"/>
              </a:ext>
            </a:extLst>
          </p:cNvPr>
          <p:cNvSpPr>
            <a:spLocks noGrp="1"/>
          </p:cNvSpPr>
          <p:nvPr>
            <p:ph idx="1"/>
          </p:nvPr>
        </p:nvSpPr>
        <p:spPr>
          <a:xfrm>
            <a:off x="1371600" y="2286000"/>
            <a:ext cx="4724400" cy="3581400"/>
          </a:xfrm>
        </p:spPr>
        <p:txBody>
          <a:bodyPr>
            <a:normAutofit/>
          </a:bodyPr>
          <a:lstStyle/>
          <a:p>
            <a:pPr>
              <a:buFont typeface="Courier New" panose="02070309020205020404" pitchFamily="49" charset="0"/>
              <a:buChar char="o"/>
            </a:pPr>
            <a:r>
              <a:rPr lang="en-US" sz="2500" dirty="0">
                <a:latin typeface="DIN Alternate" panose="020B0500000000000000" pitchFamily="34" charset="77"/>
              </a:rPr>
              <a:t>JOB DESCRIPTION = GUIDE</a:t>
            </a:r>
          </a:p>
          <a:p>
            <a:pPr lvl="1">
              <a:buFont typeface="Courier New" panose="02070309020205020404" pitchFamily="49" charset="0"/>
              <a:buChar char="o"/>
            </a:pPr>
            <a:r>
              <a:rPr lang="en-US" sz="2500" dirty="0">
                <a:latin typeface="DIN Alternate" panose="020B0500000000000000" pitchFamily="34" charset="77"/>
              </a:rPr>
              <a:t>QUALIFICATIONS</a:t>
            </a:r>
          </a:p>
          <a:p>
            <a:pPr lvl="1">
              <a:buFont typeface="Courier New" panose="02070309020205020404" pitchFamily="49" charset="0"/>
              <a:buChar char="o"/>
            </a:pPr>
            <a:r>
              <a:rPr lang="en-US" sz="2500" dirty="0">
                <a:latin typeface="DIN Alternate" panose="020B0500000000000000" pitchFamily="34" charset="77"/>
              </a:rPr>
              <a:t>QUALITIES</a:t>
            </a:r>
          </a:p>
          <a:p>
            <a:pPr lvl="1">
              <a:buFont typeface="Courier New" panose="02070309020205020404" pitchFamily="49" charset="0"/>
              <a:buChar char="o"/>
            </a:pPr>
            <a:r>
              <a:rPr lang="en-US" sz="2500" dirty="0">
                <a:latin typeface="DIN Alternate" panose="020B0500000000000000" pitchFamily="34" charset="77"/>
              </a:rPr>
              <a:t>BACKGROUND</a:t>
            </a:r>
          </a:p>
          <a:p>
            <a:pPr marL="0" indent="0">
              <a:buNone/>
            </a:pPr>
            <a:endParaRPr lang="en-US" sz="2500" dirty="0">
              <a:latin typeface="DIN Alternate" panose="020B0500000000000000" pitchFamily="34" charset="77"/>
            </a:endParaRPr>
          </a:p>
        </p:txBody>
      </p:sp>
      <p:pic>
        <p:nvPicPr>
          <p:cNvPr id="8" name="Google Shape;183;p14">
            <a:extLst>
              <a:ext uri="{FF2B5EF4-FFF2-40B4-BE49-F238E27FC236}">
                <a16:creationId xmlns:a16="http://schemas.microsoft.com/office/drawing/2014/main" id="{636FB8D8-9AFF-B84E-9707-549BF54BB7F6}"/>
              </a:ext>
            </a:extLst>
          </p:cNvPr>
          <p:cNvPicPr preferRelativeResize="0"/>
          <p:nvPr/>
        </p:nvPicPr>
        <p:blipFill>
          <a:blip r:embed="rId5">
            <a:alphaModFix/>
          </a:blip>
          <a:stretch>
            <a:fillRect/>
          </a:stretch>
        </p:blipFill>
        <p:spPr>
          <a:xfrm>
            <a:off x="6172200" y="2286000"/>
            <a:ext cx="2918466" cy="3582997"/>
          </a:xfrm>
          <a:prstGeom prst="rect">
            <a:avLst/>
          </a:prstGeom>
          <a:noFill/>
          <a:ln>
            <a:noFill/>
          </a:ln>
        </p:spPr>
      </p:pic>
      <p:pic>
        <p:nvPicPr>
          <p:cNvPr id="6" name="Slide5" descr="Slide5">
            <a:hlinkClick r:id="" action="ppaction://media"/>
            <a:extLst>
              <a:ext uri="{FF2B5EF4-FFF2-40B4-BE49-F238E27FC236}">
                <a16:creationId xmlns:a16="http://schemas.microsoft.com/office/drawing/2014/main" id="{2EFC3B79-EA8C-E54D-8768-DDC86BB14A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5200" y="5461000"/>
            <a:ext cx="812800" cy="812800"/>
          </a:xfrm>
          <a:prstGeom prst="rect">
            <a:avLst/>
          </a:prstGeom>
        </p:spPr>
      </p:pic>
    </p:spTree>
    <p:extLst>
      <p:ext uri="{BB962C8B-B14F-4D97-AF65-F5344CB8AC3E}">
        <p14:creationId xmlns:p14="http://schemas.microsoft.com/office/powerpoint/2010/main" val="39089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7D6E4-F439-084F-A804-554AD1BC1936}"/>
              </a:ext>
            </a:extLst>
          </p:cNvPr>
          <p:cNvSpPr>
            <a:spLocks noGrp="1"/>
          </p:cNvSpPr>
          <p:nvPr>
            <p:ph type="title"/>
          </p:nvPr>
        </p:nvSpPr>
        <p:spPr/>
        <p:txBody>
          <a:bodyPr>
            <a:normAutofit fontScale="90000"/>
          </a:bodyPr>
          <a:lstStyle/>
          <a:p>
            <a:r>
              <a:rPr lang="en-US" b="1" dirty="0">
                <a:solidFill>
                  <a:schemeClr val="accent2"/>
                </a:solidFill>
                <a:latin typeface="DIN Alternate" panose="020B0500000000000000" pitchFamily="34" charset="77"/>
              </a:rPr>
              <a:t>RESEARCH THE COMPANY AND ROLE</a:t>
            </a:r>
          </a:p>
        </p:txBody>
      </p:sp>
      <p:sp>
        <p:nvSpPr>
          <p:cNvPr id="3" name="Text Placeholder 2">
            <a:extLst>
              <a:ext uri="{FF2B5EF4-FFF2-40B4-BE49-F238E27FC236}">
                <a16:creationId xmlns:a16="http://schemas.microsoft.com/office/drawing/2014/main" id="{69284D75-3BC0-6B45-BBB8-849FFFE54913}"/>
              </a:ext>
            </a:extLst>
          </p:cNvPr>
          <p:cNvSpPr>
            <a:spLocks noGrp="1"/>
          </p:cNvSpPr>
          <p:nvPr>
            <p:ph type="body" sz="half" idx="2"/>
          </p:nvPr>
        </p:nvSpPr>
        <p:spPr/>
        <p:txBody>
          <a:bodyPr>
            <a:normAutofit/>
          </a:bodyPr>
          <a:lstStyle/>
          <a:p>
            <a:pPr marL="285750" indent="-285750">
              <a:buFont typeface="Courier New" panose="02070309020205020404" pitchFamily="49" charset="0"/>
              <a:buChar char="o"/>
            </a:pPr>
            <a:r>
              <a:rPr lang="en-US" sz="2500" dirty="0">
                <a:latin typeface="DIN Alternate" panose="020B0500000000000000" pitchFamily="34" charset="77"/>
              </a:rPr>
              <a:t>Products or Services</a:t>
            </a:r>
          </a:p>
          <a:p>
            <a:pPr marL="285750" indent="-285750">
              <a:buFont typeface="Courier New" panose="02070309020205020404" pitchFamily="49" charset="0"/>
              <a:buChar char="o"/>
            </a:pPr>
            <a:r>
              <a:rPr lang="en-US" sz="2500" dirty="0">
                <a:latin typeface="DIN Alternate" panose="020B0500000000000000" pitchFamily="34" charset="77"/>
              </a:rPr>
              <a:t>Role or Related Positions</a:t>
            </a:r>
          </a:p>
          <a:p>
            <a:pPr marL="285750" indent="-285750">
              <a:buFont typeface="Courier New" panose="02070309020205020404" pitchFamily="49" charset="0"/>
              <a:buChar char="o"/>
            </a:pPr>
            <a:r>
              <a:rPr lang="en-US" sz="2500" dirty="0">
                <a:latin typeface="DIN Alternate" panose="020B0500000000000000" pitchFamily="34" charset="77"/>
              </a:rPr>
              <a:t>Company Culture</a:t>
            </a:r>
          </a:p>
          <a:p>
            <a:pPr marL="285750" indent="-285750">
              <a:buFont typeface="Courier New" panose="02070309020205020404" pitchFamily="49" charset="0"/>
              <a:buChar char="o"/>
            </a:pPr>
            <a:r>
              <a:rPr lang="en-US" sz="2500" dirty="0">
                <a:latin typeface="DIN Alternate" panose="020B0500000000000000" pitchFamily="34" charset="77"/>
              </a:rPr>
              <a:t>Recent Company News</a:t>
            </a:r>
          </a:p>
        </p:txBody>
      </p:sp>
      <p:pic>
        <p:nvPicPr>
          <p:cNvPr id="6" name="Picture 5">
            <a:extLst>
              <a:ext uri="{FF2B5EF4-FFF2-40B4-BE49-F238E27FC236}">
                <a16:creationId xmlns:a16="http://schemas.microsoft.com/office/drawing/2014/main" id="{2C26B5A9-27CF-F847-BA86-2FE6FF37F02A}"/>
              </a:ext>
            </a:extLst>
          </p:cNvPr>
          <p:cNvPicPr>
            <a:picLocks noChangeAspect="1"/>
          </p:cNvPicPr>
          <p:nvPr/>
        </p:nvPicPr>
        <p:blipFill>
          <a:blip r:embed="rId5"/>
          <a:stretch>
            <a:fillRect/>
          </a:stretch>
        </p:blipFill>
        <p:spPr>
          <a:xfrm>
            <a:off x="6715911" y="1764742"/>
            <a:ext cx="3394635" cy="1909482"/>
          </a:xfrm>
          <a:prstGeom prst="rect">
            <a:avLst/>
          </a:prstGeom>
        </p:spPr>
      </p:pic>
      <p:pic>
        <p:nvPicPr>
          <p:cNvPr id="13" name="Picture 12">
            <a:extLst>
              <a:ext uri="{FF2B5EF4-FFF2-40B4-BE49-F238E27FC236}">
                <a16:creationId xmlns:a16="http://schemas.microsoft.com/office/drawing/2014/main" id="{172CAE7D-4A0C-A34B-9C41-6B20AEC6F259}"/>
              </a:ext>
            </a:extLst>
          </p:cNvPr>
          <p:cNvPicPr>
            <a:picLocks noChangeAspect="1"/>
          </p:cNvPicPr>
          <p:nvPr/>
        </p:nvPicPr>
        <p:blipFill>
          <a:blip r:embed="rId6">
            <a:duotone>
              <a:prstClr val="black"/>
              <a:schemeClr val="accent6">
                <a:tint val="45000"/>
                <a:satMod val="400000"/>
              </a:schemeClr>
            </a:duotone>
          </a:blip>
          <a:stretch>
            <a:fillRect/>
          </a:stretch>
        </p:blipFill>
        <p:spPr>
          <a:xfrm>
            <a:off x="6096000" y="440879"/>
            <a:ext cx="5976241" cy="5976241"/>
          </a:xfrm>
          <a:prstGeom prst="rect">
            <a:avLst/>
          </a:prstGeom>
        </p:spPr>
      </p:pic>
      <p:pic>
        <p:nvPicPr>
          <p:cNvPr id="14" name="Slide6" descr="Slide6">
            <a:hlinkClick r:id="" action="ppaction://media"/>
            <a:extLst>
              <a:ext uri="{FF2B5EF4-FFF2-40B4-BE49-F238E27FC236}">
                <a16:creationId xmlns:a16="http://schemas.microsoft.com/office/drawing/2014/main" id="{F3D07CD5-17E7-B944-8F36-2E5E93F3E7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08000" y="5604320"/>
            <a:ext cx="812800" cy="812800"/>
          </a:xfrm>
          <a:prstGeom prst="rect">
            <a:avLst/>
          </a:prstGeom>
        </p:spPr>
      </p:pic>
    </p:spTree>
    <p:extLst>
      <p:ext uri="{BB962C8B-B14F-4D97-AF65-F5344CB8AC3E}">
        <p14:creationId xmlns:p14="http://schemas.microsoft.com/office/powerpoint/2010/main" val="165959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39879-FA9C-3C4B-9422-F0F3F4F862A6}"/>
              </a:ext>
            </a:extLst>
          </p:cNvPr>
          <p:cNvSpPr>
            <a:spLocks noGrp="1"/>
          </p:cNvSpPr>
          <p:nvPr>
            <p:ph type="title"/>
          </p:nvPr>
        </p:nvSpPr>
        <p:spPr/>
        <p:txBody>
          <a:bodyPr>
            <a:normAutofit fontScale="90000"/>
          </a:bodyPr>
          <a:lstStyle/>
          <a:p>
            <a:r>
              <a:rPr lang="en-US" b="1" dirty="0">
                <a:solidFill>
                  <a:schemeClr val="accent2"/>
                </a:solidFill>
                <a:latin typeface="DIN Alternate" panose="020B0500000000000000" pitchFamily="34" charset="77"/>
              </a:rPr>
              <a:t>DEVELOP ANSWERS TO COMMON INTERVIEW QUESTIONS</a:t>
            </a:r>
            <a:br>
              <a:rPr lang="en-US" b="1" dirty="0">
                <a:solidFill>
                  <a:schemeClr val="accent2"/>
                </a:solidFill>
                <a:latin typeface="DIN Alternate" panose="020B0500000000000000" pitchFamily="34" charset="77"/>
              </a:rPr>
            </a:br>
            <a:endParaRPr lang="en-US" b="1" dirty="0">
              <a:solidFill>
                <a:schemeClr val="accent2"/>
              </a:solidFill>
              <a:latin typeface="DIN Alternate" panose="020B0500000000000000" pitchFamily="34" charset="77"/>
            </a:endParaRPr>
          </a:p>
        </p:txBody>
      </p:sp>
      <p:sp>
        <p:nvSpPr>
          <p:cNvPr id="5" name="Content Placeholder 4">
            <a:extLst>
              <a:ext uri="{FF2B5EF4-FFF2-40B4-BE49-F238E27FC236}">
                <a16:creationId xmlns:a16="http://schemas.microsoft.com/office/drawing/2014/main" id="{3D1691B5-9738-1D46-8BC0-DD0942B82489}"/>
              </a:ext>
            </a:extLst>
          </p:cNvPr>
          <p:cNvSpPr>
            <a:spLocks noGrp="1"/>
          </p:cNvSpPr>
          <p:nvPr>
            <p:ph idx="1"/>
          </p:nvPr>
        </p:nvSpPr>
        <p:spPr/>
        <p:txBody>
          <a:bodyPr>
            <a:normAutofit/>
          </a:bodyPr>
          <a:lstStyle/>
          <a:p>
            <a:pPr>
              <a:buFont typeface="Courier New" panose="02070309020205020404" pitchFamily="49" charset="0"/>
              <a:buChar char="o"/>
            </a:pPr>
            <a:r>
              <a:rPr lang="en-US" sz="2500" dirty="0">
                <a:latin typeface="DIN Alternate" panose="020B0500000000000000" pitchFamily="34" charset="77"/>
              </a:rPr>
              <a:t>TELL ME ABOUT YOURSELF</a:t>
            </a:r>
          </a:p>
          <a:p>
            <a:pPr>
              <a:buFont typeface="Courier New" panose="02070309020205020404" pitchFamily="49" charset="0"/>
              <a:buChar char="o"/>
            </a:pPr>
            <a:r>
              <a:rPr lang="en-US" sz="2500" dirty="0">
                <a:latin typeface="DIN Alternate" panose="020B0500000000000000" pitchFamily="34" charset="77"/>
              </a:rPr>
              <a:t>WHY DO YOU WANT TO WORK AT THIS COMPANY?</a:t>
            </a:r>
          </a:p>
          <a:p>
            <a:pPr>
              <a:buFont typeface="Courier New" panose="02070309020205020404" pitchFamily="49" charset="0"/>
              <a:buChar char="o"/>
            </a:pPr>
            <a:r>
              <a:rPr lang="en-US" sz="2500" dirty="0">
                <a:latin typeface="DIN Alternate" panose="020B0500000000000000" pitchFamily="34" charset="77"/>
              </a:rPr>
              <a:t>WHAT ARE YOUR STRENGTHS AND WEAKNESSES?</a:t>
            </a:r>
          </a:p>
          <a:p>
            <a:pPr>
              <a:buFont typeface="Courier New" panose="02070309020205020404" pitchFamily="49" charset="0"/>
              <a:buChar char="o"/>
            </a:pPr>
            <a:endParaRPr lang="en-US" sz="2500" dirty="0">
              <a:latin typeface="DIN Alternate" panose="020B0500000000000000" pitchFamily="34" charset="77"/>
            </a:endParaRPr>
          </a:p>
        </p:txBody>
      </p:sp>
      <p:pic>
        <p:nvPicPr>
          <p:cNvPr id="2" name="Slide7" descr="Slide7">
            <a:hlinkClick r:id="" action="ppaction://media"/>
            <a:extLst>
              <a:ext uri="{FF2B5EF4-FFF2-40B4-BE49-F238E27FC236}">
                <a16:creationId xmlns:a16="http://schemas.microsoft.com/office/drawing/2014/main" id="{810AC5D1-D926-E247-AFFF-0137712A4213}"/>
              </a:ext>
            </a:extLst>
          </p:cNvPr>
          <p:cNvPicPr>
            <a:picLocks noChangeAspect="1"/>
          </p:cNvPicPr>
          <p:nvPr>
            <a:audioFile r:link="rId1"/>
            <p:extLst>
              <p:ext uri="{DAA4B4D4-6D71-4841-9C94-3DE7FCFB9230}">
                <p14:media xmlns:p14="http://schemas.microsoft.com/office/powerpoint/2010/main" r:embed="rId2">
                  <p14:trim end="6435.6806"/>
                </p14:media>
              </p:ext>
            </p:extLst>
          </p:nvPr>
        </p:nvPicPr>
        <p:blipFill>
          <a:blip r:embed="rId5"/>
          <a:stretch>
            <a:fillRect/>
          </a:stretch>
        </p:blipFill>
        <p:spPr>
          <a:xfrm>
            <a:off x="812800" y="5765800"/>
            <a:ext cx="812800" cy="812800"/>
          </a:xfrm>
          <a:prstGeom prst="rect">
            <a:avLst/>
          </a:prstGeom>
        </p:spPr>
      </p:pic>
    </p:spTree>
    <p:extLst>
      <p:ext uri="{BB962C8B-B14F-4D97-AF65-F5344CB8AC3E}">
        <p14:creationId xmlns:p14="http://schemas.microsoft.com/office/powerpoint/2010/main" val="10744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D63DA-D9E1-8F4A-B4EA-BD500995E361}"/>
              </a:ext>
            </a:extLst>
          </p:cNvPr>
          <p:cNvSpPr>
            <a:spLocks noGrp="1"/>
          </p:cNvSpPr>
          <p:nvPr>
            <p:ph type="title"/>
          </p:nvPr>
        </p:nvSpPr>
        <p:spPr/>
        <p:txBody>
          <a:bodyPr>
            <a:normAutofit fontScale="90000"/>
          </a:bodyPr>
          <a:lstStyle/>
          <a:p>
            <a:r>
              <a:rPr lang="en-US" b="1" dirty="0">
                <a:solidFill>
                  <a:schemeClr val="accent2"/>
                </a:solidFill>
                <a:latin typeface="DIN Alternate" panose="020B0500000000000000" pitchFamily="34" charset="77"/>
              </a:rPr>
              <a:t>PREPARE SEVERAL IN-DEPTH QUESTIONS FOR THE INTERVIEWERS</a:t>
            </a:r>
            <a:br>
              <a:rPr lang="en-US" b="1" dirty="0">
                <a:solidFill>
                  <a:schemeClr val="accent2"/>
                </a:solidFill>
                <a:latin typeface="DIN Alternate" panose="020B0500000000000000" pitchFamily="34" charset="77"/>
              </a:rPr>
            </a:br>
            <a:endParaRPr lang="en-US" b="1" dirty="0">
              <a:solidFill>
                <a:schemeClr val="accent2"/>
              </a:solidFill>
              <a:latin typeface="DIN Alternate" panose="020B0500000000000000" pitchFamily="34" charset="77"/>
            </a:endParaRPr>
          </a:p>
        </p:txBody>
      </p:sp>
      <p:sp>
        <p:nvSpPr>
          <p:cNvPr id="5" name="Content Placeholder 4">
            <a:extLst>
              <a:ext uri="{FF2B5EF4-FFF2-40B4-BE49-F238E27FC236}">
                <a16:creationId xmlns:a16="http://schemas.microsoft.com/office/drawing/2014/main" id="{EA942D5E-E260-5348-A4DB-E9CCA4D1FC31}"/>
              </a:ext>
            </a:extLst>
          </p:cNvPr>
          <p:cNvSpPr>
            <a:spLocks noGrp="1"/>
          </p:cNvSpPr>
          <p:nvPr>
            <p:ph idx="1"/>
          </p:nvPr>
        </p:nvSpPr>
        <p:spPr/>
        <p:txBody>
          <a:bodyPr>
            <a:normAutofit/>
          </a:bodyPr>
          <a:lstStyle/>
          <a:p>
            <a:pPr>
              <a:buFont typeface="Courier New" panose="02070309020205020404" pitchFamily="49" charset="0"/>
              <a:buChar char="o"/>
            </a:pPr>
            <a:r>
              <a:rPr lang="en-US" sz="2500" dirty="0">
                <a:latin typeface="DIN Alternate" panose="020B0500000000000000" pitchFamily="34" charset="77"/>
              </a:rPr>
              <a:t>HOW DO YOU MEASURE SUCCESS FOR SOMEONE IN THIS POSITION?</a:t>
            </a:r>
          </a:p>
          <a:p>
            <a:pPr>
              <a:buFont typeface="Courier New" panose="02070309020205020404" pitchFamily="49" charset="0"/>
              <a:buChar char="o"/>
            </a:pPr>
            <a:r>
              <a:rPr lang="en-US" sz="2500" dirty="0">
                <a:latin typeface="DIN Alternate" panose="020B0500000000000000" pitchFamily="34" charset="77"/>
              </a:rPr>
              <a:t>WHAT OPPORTUNITIES DO YOU OFFER EMPLOYEES FOR DIVERSITY &amp; INCLUSION?</a:t>
            </a:r>
          </a:p>
          <a:p>
            <a:pPr>
              <a:buFont typeface="Courier New" panose="02070309020205020404" pitchFamily="49" charset="0"/>
              <a:buChar char="o"/>
            </a:pPr>
            <a:r>
              <a:rPr lang="en-US" sz="2500" dirty="0">
                <a:latin typeface="DIN Alternate" panose="020B0500000000000000" pitchFamily="34" charset="77"/>
              </a:rPr>
              <a:t>ARE THERE OPPORTUNITIES FOR GROWTH OR MOVEMENT WITHIN THE COMPANY?</a:t>
            </a:r>
          </a:p>
        </p:txBody>
      </p:sp>
      <p:pic>
        <p:nvPicPr>
          <p:cNvPr id="2" name="Slide8" descr="Slide8">
            <a:hlinkClick r:id="" action="ppaction://media"/>
            <a:extLst>
              <a:ext uri="{FF2B5EF4-FFF2-40B4-BE49-F238E27FC236}">
                <a16:creationId xmlns:a16="http://schemas.microsoft.com/office/drawing/2014/main" id="{F2F43E49-45D3-C146-BE62-8DEDCD0CF4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5200" y="5575300"/>
            <a:ext cx="812800" cy="812800"/>
          </a:xfrm>
          <a:prstGeom prst="rect">
            <a:avLst/>
          </a:prstGeom>
        </p:spPr>
      </p:pic>
      <p:pic>
        <p:nvPicPr>
          <p:cNvPr id="6" name="Picture 5">
            <a:extLst>
              <a:ext uri="{FF2B5EF4-FFF2-40B4-BE49-F238E27FC236}">
                <a16:creationId xmlns:a16="http://schemas.microsoft.com/office/drawing/2014/main" id="{CB6141D3-9E10-7A4E-BF57-FCEA4CCC4C2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327" b="92355" l="10000" r="90000">
                        <a14:foregroundMark x1="28000" y1="92355" x2="28000" y2="92355"/>
                        <a14:foregroundMark x1="36667" y1="10703" x2="36667" y2="10703"/>
                        <a14:foregroundMark x1="37000" y1="9327" x2="37000" y2="9327"/>
                        <a14:foregroundMark x1="38333" y1="21254" x2="38333" y2="21254"/>
                        <a14:foregroundMark x1="35111" y1="17890" x2="41222" y2="17890"/>
                        <a14:foregroundMark x1="35111" y1="16208" x2="37778" y2="24159"/>
                        <a14:foregroundMark x1="39111" y1="20183" x2="34667" y2="17890"/>
                        <a14:foregroundMark x1="34111" y1="16514" x2="35111" y2="16208"/>
                        <a14:foregroundMark x1="36444" y1="14373" x2="36444" y2="14373"/>
                        <a14:foregroundMark x1="37444" y1="16208" x2="37444" y2="16208"/>
                        <a14:foregroundMark x1="38000" y1="16208" x2="39556" y2="17584"/>
                        <a14:foregroundMark x1="31444" y1="66667" x2="31444" y2="66667"/>
                        <a14:foregroundMark x1="73222" y1="27064" x2="73222" y2="27064"/>
                        <a14:foregroundMark x1="71889" y1="36086" x2="72667" y2="23089"/>
                        <a14:foregroundMark x1="72667" y1="23089" x2="73222" y2="21865"/>
                        <a14:foregroundMark x1="72333" y1="31651" x2="72889" y2="24159"/>
                        <a14:foregroundMark x1="76000" y1="22324" x2="67889" y2="44343"/>
                        <a14:foregroundMark x1="71889" y1="20489" x2="60222" y2="43578"/>
                        <a14:foregroundMark x1="60222" y1="43578" x2="55111" y2="49083"/>
                        <a14:foregroundMark x1="44333" y1="42813" x2="58222" y2="41437"/>
                        <a14:foregroundMark x1="44556" y1="40673" x2="44556" y2="58410"/>
                        <a14:foregroundMark x1="45111" y1="39297" x2="51667" y2="46789"/>
                        <a14:foregroundMark x1="51667" y1="46789" x2="49000" y2="59786"/>
                        <a14:foregroundMark x1="50667" y1="46483" x2="56222" y2="35780"/>
                        <a14:foregroundMark x1="56222" y1="35780" x2="55889" y2="34557"/>
                        <a14:foregroundMark x1="44889" y1="39908" x2="50667" y2="40367"/>
                        <a14:foregroundMark x1="54333" y1="39297" x2="43778" y2="39602"/>
                        <a14:foregroundMark x1="59222" y1="72477" x2="70000" y2="72783"/>
                        <a14:foregroundMark x1="63222" y1="66667" x2="63444" y2="80734"/>
                        <a14:foregroundMark x1="66333" y1="65291" x2="66333" y2="81804"/>
                        <a14:foregroundMark x1="30444" y1="62385" x2="30444" y2="76453"/>
                        <a14:foregroundMark x1="23889" y1="68196" x2="42000" y2="68502"/>
                        <a14:foregroundMark x1="30111" y1="66667" x2="29667" y2="76453"/>
                        <a14:foregroundMark x1="33000" y1="69878" x2="30667" y2="76147"/>
                        <a14:foregroundMark x1="21778" y1="64220" x2="31222" y2="65291"/>
                        <a14:foregroundMark x1="37222" y1="13303" x2="37222" y2="23089"/>
                        <a14:foregroundMark x1="50889" y1="40367" x2="52222" y2="46789"/>
                      </a14:backgroundRemoval>
                    </a14:imgEffect>
                  </a14:imgLayer>
                </a14:imgProps>
              </a:ext>
            </a:extLst>
          </a:blip>
          <a:stretch>
            <a:fillRect/>
          </a:stretch>
        </p:blipFill>
        <p:spPr>
          <a:xfrm>
            <a:off x="8957872" y="4483745"/>
            <a:ext cx="3004279" cy="2183109"/>
          </a:xfrm>
          <a:prstGeom prst="rect">
            <a:avLst/>
          </a:prstGeom>
        </p:spPr>
      </p:pic>
    </p:spTree>
    <p:extLst>
      <p:ext uri="{BB962C8B-B14F-4D97-AF65-F5344CB8AC3E}">
        <p14:creationId xmlns:p14="http://schemas.microsoft.com/office/powerpoint/2010/main" val="134582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9437-7633-B742-BD51-58DC44FCAFBC}"/>
              </a:ext>
            </a:extLst>
          </p:cNvPr>
          <p:cNvSpPr>
            <a:spLocks noGrp="1"/>
          </p:cNvSpPr>
          <p:nvPr>
            <p:ph type="title"/>
          </p:nvPr>
        </p:nvSpPr>
        <p:spPr/>
        <p:txBody>
          <a:bodyPr>
            <a:normAutofit fontScale="90000"/>
          </a:bodyPr>
          <a:lstStyle/>
          <a:p>
            <a:r>
              <a:rPr lang="en-US" b="1" dirty="0">
                <a:solidFill>
                  <a:schemeClr val="accent2"/>
                </a:solidFill>
                <a:latin typeface="DIN Alternate" panose="020B0500000000000000" pitchFamily="34" charset="77"/>
              </a:rPr>
              <a:t>PRACTICE YOUR SPEAKING VOICE, BODY LANGUAGE, SELLING YOURSELF, AND YOUR SKILLS </a:t>
            </a:r>
            <a:br>
              <a:rPr lang="en-US" b="1" dirty="0">
                <a:solidFill>
                  <a:schemeClr val="accent2"/>
                </a:solidFill>
                <a:latin typeface="DIN Alternate" panose="020B0500000000000000" pitchFamily="34" charset="77"/>
              </a:rPr>
            </a:br>
            <a:endParaRPr lang="en-US" b="1" dirty="0">
              <a:solidFill>
                <a:schemeClr val="accent2"/>
              </a:solidFill>
              <a:latin typeface="DIN Alternate" panose="020B0500000000000000" pitchFamily="34" charset="77"/>
            </a:endParaRPr>
          </a:p>
        </p:txBody>
      </p:sp>
      <p:sp>
        <p:nvSpPr>
          <p:cNvPr id="3" name="Content Placeholder 2">
            <a:extLst>
              <a:ext uri="{FF2B5EF4-FFF2-40B4-BE49-F238E27FC236}">
                <a16:creationId xmlns:a16="http://schemas.microsoft.com/office/drawing/2014/main" id="{18D02371-53A4-4249-A932-2F75271C89D3}"/>
              </a:ext>
            </a:extLst>
          </p:cNvPr>
          <p:cNvSpPr>
            <a:spLocks noGrp="1"/>
          </p:cNvSpPr>
          <p:nvPr>
            <p:ph idx="1"/>
          </p:nvPr>
        </p:nvSpPr>
        <p:spPr>
          <a:xfrm>
            <a:off x="1371600" y="2465882"/>
            <a:ext cx="9601200" cy="3581400"/>
          </a:xfrm>
        </p:spPr>
        <p:txBody>
          <a:bodyPr>
            <a:normAutofit/>
          </a:bodyPr>
          <a:lstStyle/>
          <a:p>
            <a:pPr>
              <a:buFont typeface="Courier New" panose="02070309020205020404" pitchFamily="49" charset="0"/>
              <a:buChar char="o"/>
            </a:pPr>
            <a:r>
              <a:rPr lang="en-US" sz="2500" dirty="0">
                <a:latin typeface="DIN Alternate" panose="020B0500000000000000" pitchFamily="34" charset="77"/>
              </a:rPr>
              <a:t>STRONG CONFIDENT VOICE</a:t>
            </a:r>
          </a:p>
          <a:p>
            <a:pPr>
              <a:buFont typeface="Courier New" panose="02070309020205020404" pitchFamily="49" charset="0"/>
              <a:buChar char="o"/>
            </a:pPr>
            <a:r>
              <a:rPr lang="en-US" sz="2500" dirty="0">
                <a:latin typeface="DIN Alternate" panose="020B0500000000000000" pitchFamily="34" charset="77"/>
              </a:rPr>
              <a:t>OPEN AND INVITING BODY LANGUAGE</a:t>
            </a:r>
          </a:p>
          <a:p>
            <a:pPr>
              <a:buFont typeface="Courier New" panose="02070309020205020404" pitchFamily="49" charset="0"/>
              <a:buChar char="o"/>
            </a:pPr>
            <a:r>
              <a:rPr lang="en-US" sz="2500" dirty="0">
                <a:latin typeface="DIN Alternate" panose="020B0500000000000000" pitchFamily="34" charset="77"/>
              </a:rPr>
              <a:t>FIRM HAND SHAKE</a:t>
            </a:r>
          </a:p>
        </p:txBody>
      </p:sp>
      <p:pic>
        <p:nvPicPr>
          <p:cNvPr id="5" name="Slide9" descr="Slide9">
            <a:hlinkClick r:id="" action="ppaction://media"/>
            <a:extLst>
              <a:ext uri="{FF2B5EF4-FFF2-40B4-BE49-F238E27FC236}">
                <a16:creationId xmlns:a16="http://schemas.microsoft.com/office/drawing/2014/main" id="{9BA87EDB-3C2A-5341-ABCD-B9AE6268B0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2800" y="5528664"/>
            <a:ext cx="812800" cy="812800"/>
          </a:xfrm>
          <a:prstGeom prst="rect">
            <a:avLst/>
          </a:prstGeom>
        </p:spPr>
      </p:pic>
      <p:pic>
        <p:nvPicPr>
          <p:cNvPr id="8" name="Picture 7">
            <a:extLst>
              <a:ext uri="{FF2B5EF4-FFF2-40B4-BE49-F238E27FC236}">
                <a16:creationId xmlns:a16="http://schemas.microsoft.com/office/drawing/2014/main" id="{370B00DD-81A3-9F42-8ACD-45D2100531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9070" y1="66263" x2="69070" y2="66263"/>
                        <a14:foregroundMark x1="78140" y1="35215" x2="78140" y2="35215"/>
                        <a14:foregroundMark x1="53140" y1="19355" x2="53140" y2="19355"/>
                        <a14:foregroundMark x1="21047" y1="39919" x2="21047" y2="39919"/>
                      </a14:backgroundRemoval>
                    </a14:imgEffect>
                  </a14:imgLayer>
                </a14:imgProps>
              </a:ext>
            </a:extLst>
          </a:blip>
          <a:stretch>
            <a:fillRect/>
          </a:stretch>
        </p:blipFill>
        <p:spPr>
          <a:xfrm>
            <a:off x="6731000" y="2133600"/>
            <a:ext cx="5461000" cy="4724400"/>
          </a:xfrm>
          <a:prstGeom prst="rect">
            <a:avLst/>
          </a:prstGeom>
        </p:spPr>
      </p:pic>
    </p:spTree>
    <p:extLst>
      <p:ext uri="{BB962C8B-B14F-4D97-AF65-F5344CB8AC3E}">
        <p14:creationId xmlns:p14="http://schemas.microsoft.com/office/powerpoint/2010/main" val="423179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{7819E259-CA09-D34E-A729-59897B00C4D6}tf10001072</Template>
  <TotalTime>137</TotalTime>
  <Words>904</Words>
  <Application>Microsoft Office PowerPoint</Application>
  <PresentationFormat>Widescreen</PresentationFormat>
  <Paragraphs>79</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Courier New</vt:lpstr>
      <vt:lpstr>DIN Alternate</vt:lpstr>
      <vt:lpstr>Franklin Gothic Book</vt:lpstr>
      <vt:lpstr>Crop</vt:lpstr>
      <vt:lpstr>How to interview prep for success</vt:lpstr>
      <vt:lpstr>The average number of people who apply for any given job: 118. Twenty-percent of those applicants get an interview.</vt:lpstr>
      <vt:lpstr>WHAT DOES INTERVIEW PREP LOOK LIKE?</vt:lpstr>
      <vt:lpstr>ACTIONABLE STEPS</vt:lpstr>
      <vt:lpstr>EXAMINE THE JOB DESCRIPTION &amp; CONSIDER WHY YOU ARE APPLYING</vt:lpstr>
      <vt:lpstr>RESEARCH THE COMPANY AND ROLE</vt:lpstr>
      <vt:lpstr>DEVELOP ANSWERS TO COMMON INTERVIEW QUESTIONS </vt:lpstr>
      <vt:lpstr>PREPARE SEVERAL IN-DEPTH QUESTIONS FOR THE INTERVIEWERS </vt:lpstr>
      <vt:lpstr>PRACTICE YOUR SPEAKING VOICE, BODY LANGUAGE, SELLING YOURSELF, AND YOUR SKILLS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Greaves</dc:creator>
  <cp:lastModifiedBy>Kennedy, Kelly</cp:lastModifiedBy>
  <cp:revision>24</cp:revision>
  <dcterms:created xsi:type="dcterms:W3CDTF">2020-08-07T15:34:39Z</dcterms:created>
  <dcterms:modified xsi:type="dcterms:W3CDTF">2021-08-27T00:18:39Z</dcterms:modified>
</cp:coreProperties>
</file>